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7"/>
  </p:notesMasterIdLst>
  <p:sldIdLst>
    <p:sldId id="262" r:id="rId3"/>
    <p:sldId id="263" r:id="rId4"/>
    <p:sldId id="305" r:id="rId5"/>
    <p:sldId id="306" r:id="rId6"/>
    <p:sldId id="307" r:id="rId7"/>
    <p:sldId id="295" r:id="rId8"/>
    <p:sldId id="301" r:id="rId9"/>
    <p:sldId id="302" r:id="rId10"/>
    <p:sldId id="310" r:id="rId11"/>
    <p:sldId id="309" r:id="rId12"/>
    <p:sldId id="311" r:id="rId13"/>
    <p:sldId id="312" r:id="rId14"/>
    <p:sldId id="313" r:id="rId15"/>
    <p:sldId id="303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0066CC"/>
    <a:srgbClr val="5A7F91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4" autoAdjust="0"/>
  </p:normalViewPr>
  <p:slideViewPr>
    <p:cSldViewPr>
      <p:cViewPr varScale="1">
        <p:scale>
          <a:sx n="74" d="100"/>
          <a:sy n="74" d="100"/>
        </p:scale>
        <p:origin x="1642" y="53"/>
      </p:cViewPr>
      <p:guideLst>
        <p:guide orient="horz" pos="1824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7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832600A-A8CC-4610-9E88-7A1E8DDADBB7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1276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lob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32131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543800" y="5334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b="1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124075" y="2276475"/>
            <a:ext cx="4876800" cy="1143000"/>
          </a:xfrm>
        </p:spPr>
        <p:txBody>
          <a:bodyPr anchor="ctr"/>
          <a:lstStyle>
            <a:lvl1pPr algn="ctr">
              <a:defRPr sz="3300"/>
            </a:lvl1pPr>
          </a:lstStyle>
          <a:p>
            <a:r>
              <a:rPr lang="en-US" altLang="zh-CN"/>
              <a:t>Chapter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304800"/>
            <a:ext cx="2209800" cy="58769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9700" y="304800"/>
            <a:ext cx="6477000" cy="58769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700" y="304800"/>
            <a:ext cx="88392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77813" y="1125538"/>
            <a:ext cx="4267200" cy="505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125538"/>
            <a:ext cx="4267200" cy="5056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7813" y="1125538"/>
            <a:ext cx="4267200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125538"/>
            <a:ext cx="4267200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e_new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116013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77813" y="1125538"/>
            <a:ext cx="868680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US" altLang="zh-CN"/>
              <a:t>First level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39700" y="227013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/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238125" y="914400"/>
            <a:ext cx="85883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5580063" y="6608763"/>
            <a:ext cx="353853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网络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GIS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290830" indent="-290830" algn="l" rtl="0" eaLnBrk="0" fontAlgn="base" hangingPunct="0">
        <a:spcBef>
          <a:spcPct val="50000"/>
        </a:spcBef>
        <a:spcAft>
          <a:spcPct val="0"/>
        </a:spcAft>
        <a:buSzPct val="70000"/>
        <a:buFont typeface="Wingdings" panose="05000000000000000000" pitchFamily="2" charset="2"/>
        <a:buChar char="u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627380" indent="-222250" algn="l" rtl="0" eaLnBrk="0" fontAlgn="base" hangingPunct="0">
        <a:spcBef>
          <a:spcPct val="50000"/>
        </a:spcBef>
        <a:spcAft>
          <a:spcPct val="0"/>
        </a:spcAft>
        <a:buSzPct val="70000"/>
        <a:buFont typeface="Wingdings" panose="05000000000000000000" pitchFamily="2" charset="2"/>
        <a:buChar char="u"/>
        <a:defRPr sz="2000">
          <a:solidFill>
            <a:srgbClr val="000000"/>
          </a:solidFill>
          <a:latin typeface="+mn-lt"/>
          <a:ea typeface="+mn-ea"/>
        </a:defRPr>
      </a:lvl2pPr>
      <a:lvl3pPr marL="913130" indent="-171450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w"/>
        <a:defRPr sz="2400">
          <a:solidFill>
            <a:srgbClr val="000000"/>
          </a:solidFill>
          <a:latin typeface="+mn-lt"/>
          <a:ea typeface="+mn-ea"/>
        </a:defRPr>
      </a:lvl3pPr>
      <a:lvl4pPr marL="1200150" indent="-173355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s"/>
        <a:defRPr sz="2000" b="1">
          <a:solidFill>
            <a:srgbClr val="3E0087"/>
          </a:solidFill>
          <a:latin typeface="+mn-lt"/>
          <a:ea typeface="+mn-ea"/>
        </a:defRPr>
      </a:lvl4pPr>
      <a:lvl5pPr marL="1487805" indent="-173355" algn="l" rtl="0" eaLnBrk="0" fontAlgn="base" hangingPunct="0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sz="2000" b="1">
          <a:solidFill>
            <a:srgbClr val="3E0087"/>
          </a:solidFill>
          <a:latin typeface="+mn-lt"/>
          <a:ea typeface="+mn-ea"/>
        </a:defRPr>
      </a:lvl5pPr>
      <a:lvl6pPr marL="19450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6pPr>
      <a:lvl7pPr marL="24022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7pPr>
      <a:lvl8pPr marL="28594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8pPr>
      <a:lvl9pPr marL="3316605" indent="-173355" algn="l" rtl="0" fontAlgn="base">
        <a:spcBef>
          <a:spcPct val="50000"/>
        </a:spcBef>
        <a:spcAft>
          <a:spcPct val="0"/>
        </a:spcAft>
        <a:buFont typeface="Wingdings" panose="05000000000000000000" pitchFamily="2" charset="2"/>
        <a:buChar char=""/>
        <a:defRPr b="1">
          <a:solidFill>
            <a:srgbClr val="3E0087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BFE93-0665-4629-AA61-1EA7865D7DFD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F964-E0A4-491F-BA31-47F14BF36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developers.arcgis.com/javascript/latest/sample-code/" TargetMode="External"/><Relationship Id="rId4" Type="http://schemas.openxmlformats.org/officeDocument/2006/relationships/hyperlink" Target="https://developers.arcgis.com/javascript/latest/api-referenc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0" y="2296676"/>
            <a:ext cx="9144000" cy="147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专题</a:t>
            </a:r>
            <a:r>
              <a:rPr lang="en-US" altLang="zh-CN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2</a:t>
            </a:r>
            <a:r>
              <a:rPr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：</a:t>
            </a:r>
            <a:endParaRPr lang="en-US" altLang="zh-CN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US" altLang="zh-CN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ArcGIS API for </a:t>
            </a:r>
            <a:r>
              <a:rPr lang="en-US" altLang="zh-CN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Javascript</a:t>
            </a:r>
            <a:endParaRPr lang="zh-CN" alt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6389" name="矩形 1"/>
          <p:cNvSpPr>
            <a:spLocks noChangeArrowheads="1"/>
          </p:cNvSpPr>
          <p:nvPr/>
        </p:nvSpPr>
        <p:spPr bwMode="auto">
          <a:xfrm>
            <a:off x="0" y="255905"/>
            <a:ext cx="88982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85225" algn="l"/>
              </a:tabLs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GIS》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315" y="44450"/>
            <a:ext cx="935990" cy="1151890"/>
            <a:chOff x="169" y="70"/>
            <a:chExt cx="1474" cy="18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7" r="17997" b="39870"/>
            <a:stretch>
              <a:fillRect/>
            </a:stretch>
          </p:blipFill>
          <p:spPr>
            <a:xfrm>
              <a:off x="169" y="70"/>
              <a:ext cx="1474" cy="137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7" y="1462"/>
              <a:ext cx="1078" cy="423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BED5272-BBDB-4FFB-9AE8-0BFA140E8372}"/>
              </a:ext>
            </a:extLst>
          </p:cNvPr>
          <p:cNvSpPr/>
          <p:nvPr/>
        </p:nvSpPr>
        <p:spPr>
          <a:xfrm>
            <a:off x="0" y="3774203"/>
            <a:ext cx="9144000" cy="3083798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：添加图层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53CFDB2-9B02-4038-9850-A493F8791C58}"/>
              </a:ext>
            </a:extLst>
          </p:cNvPr>
          <p:cNvGrpSpPr/>
          <p:nvPr/>
        </p:nvGrpSpPr>
        <p:grpSpPr>
          <a:xfrm>
            <a:off x="3564000" y="4801077"/>
            <a:ext cx="2088000" cy="1440000"/>
            <a:chOff x="4644000" y="4676844"/>
            <a:chExt cx="2088000" cy="1440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2F0DC6-4D03-4F47-A3CE-78EA3B828876}"/>
                </a:ext>
              </a:extLst>
            </p:cNvPr>
            <p:cNvSpPr/>
            <p:nvPr/>
          </p:nvSpPr>
          <p:spPr>
            <a:xfrm>
              <a:off x="4644000" y="5108844"/>
              <a:ext cx="20880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</a:t>
              </a:r>
              <a:r>
                <a:rPr lang="zh-CN" altLang="en-US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r>
                <a:rPr lang="zh-CN" altLang="en-US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915ADF6-7C6D-4F84-AAE7-E5CF6736EB2C}"/>
                </a:ext>
              </a:extLst>
            </p:cNvPr>
            <p:cNvSpPr/>
            <p:nvPr/>
          </p:nvSpPr>
          <p:spPr>
            <a:xfrm>
              <a:off x="4644000" y="4676844"/>
              <a:ext cx="2088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FBA1EA-73AA-40C2-903C-447CDE25D7DF}"/>
              </a:ext>
            </a:extLst>
          </p:cNvPr>
          <p:cNvGrpSpPr/>
          <p:nvPr/>
        </p:nvGrpSpPr>
        <p:grpSpPr>
          <a:xfrm>
            <a:off x="3564000" y="2493000"/>
            <a:ext cx="2088000" cy="1440000"/>
            <a:chOff x="4621827" y="2061000"/>
            <a:chExt cx="2088000" cy="1440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11B6C7E-B395-4FCB-B4D4-801F455A5765}"/>
                </a:ext>
              </a:extLst>
            </p:cNvPr>
            <p:cNvSpPr/>
            <p:nvPr/>
          </p:nvSpPr>
          <p:spPr>
            <a:xfrm>
              <a:off x="4621827" y="2493000"/>
              <a:ext cx="20880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 Class</a:t>
              </a:r>
              <a:endPara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7419A6-F003-4717-80B3-BC0F2DFE18D3}"/>
                </a:ext>
              </a:extLst>
            </p:cNvPr>
            <p:cNvSpPr/>
            <p:nvPr/>
          </p:nvSpPr>
          <p:spPr>
            <a:xfrm>
              <a:off x="4621827" y="2061000"/>
              <a:ext cx="2088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endPara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BAF988A-05AB-41C6-AE89-DE0B76BC4D17}"/>
              </a:ext>
            </a:extLst>
          </p:cNvPr>
          <p:cNvGrpSpPr/>
          <p:nvPr/>
        </p:nvGrpSpPr>
        <p:grpSpPr>
          <a:xfrm>
            <a:off x="756000" y="3380959"/>
            <a:ext cx="2088000" cy="1440000"/>
            <a:chOff x="828000" y="3501000"/>
            <a:chExt cx="2088000" cy="1440000"/>
          </a:xfrm>
          <a:noFill/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BC9D4A-5746-4404-A2A1-8B4E45A69E7E}"/>
                </a:ext>
              </a:extLst>
            </p:cNvPr>
            <p:cNvSpPr/>
            <p:nvPr/>
          </p:nvSpPr>
          <p:spPr>
            <a:xfrm>
              <a:off x="828000" y="3933000"/>
              <a:ext cx="2088000" cy="100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MapView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</a:p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SceneView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  <a:endPara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BF11ABA-DF8A-44AD-8AA0-18E20DE1D583}"/>
                </a:ext>
              </a:extLst>
            </p:cNvPr>
            <p:cNvSpPr/>
            <p:nvPr/>
          </p:nvSpPr>
          <p:spPr>
            <a:xfrm>
              <a:off x="828000" y="3501000"/>
              <a:ext cx="208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endPara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C581E58-FF03-4590-8E08-CCC590FA57A3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2844000" y="3429000"/>
            <a:ext cx="720000" cy="887959"/>
          </a:xfrm>
          <a:prstGeom prst="bentConnector3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C3433775-07EE-4963-B652-DF73C6E1FB36}"/>
              </a:ext>
            </a:extLst>
          </p:cNvPr>
          <p:cNvCxnSpPr>
            <a:cxnSpLocks/>
            <a:stCxn id="5" idx="1"/>
            <a:endCxn id="11" idx="2"/>
          </p:cNvCxnSpPr>
          <p:nvPr/>
        </p:nvCxnSpPr>
        <p:spPr>
          <a:xfrm rot="10800000">
            <a:off x="1800000" y="4820959"/>
            <a:ext cx="1764000" cy="916118"/>
          </a:xfrm>
          <a:prstGeom prst="bent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61D472-0798-4D1B-A5A7-E1C1ACAED40B}"/>
              </a:ext>
            </a:extLst>
          </p:cNvPr>
          <p:cNvGrpSpPr/>
          <p:nvPr/>
        </p:nvGrpSpPr>
        <p:grpSpPr>
          <a:xfrm>
            <a:off x="6228000" y="2493000"/>
            <a:ext cx="2376000" cy="1440000"/>
            <a:chOff x="4621827" y="2061000"/>
            <a:chExt cx="2088000" cy="1440000"/>
          </a:xfrm>
          <a:solidFill>
            <a:srgbClr val="FFC000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235AD7-813F-41AA-BC30-61197B84360A}"/>
                </a:ext>
              </a:extLst>
            </p:cNvPr>
            <p:cNvSpPr/>
            <p:nvPr/>
          </p:nvSpPr>
          <p:spPr>
            <a:xfrm>
              <a:off x="4621827" y="2493000"/>
              <a:ext cx="2088000" cy="100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TileLayer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</a:p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FeatureLayer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  <a:endPara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142F5A7-BB15-460F-90D8-3D43EBBB44B4}"/>
                </a:ext>
              </a:extLst>
            </p:cNvPr>
            <p:cNvSpPr/>
            <p:nvPr/>
          </p:nvSpPr>
          <p:spPr>
            <a:xfrm>
              <a:off x="4621827" y="2061000"/>
              <a:ext cx="208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Layer</a:t>
              </a:r>
              <a:endPara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57D101E-3A1A-4C2B-B766-D8EB0F1ECD24}"/>
              </a:ext>
            </a:extLst>
          </p:cNvPr>
          <p:cNvCxnSpPr>
            <a:stCxn id="9" idx="3"/>
            <a:endCxn id="21" idx="1"/>
          </p:cNvCxnSpPr>
          <p:nvPr/>
        </p:nvCxnSpPr>
        <p:spPr>
          <a:xfrm>
            <a:off x="5652000" y="3429000"/>
            <a:ext cx="576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7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：唯一值渲染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BFEC19-4B39-4232-96C4-69C74C17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8" y="2277000"/>
            <a:ext cx="7631082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38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：热力图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19C72-DF11-4BB1-B02B-1B072534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235436"/>
            <a:ext cx="7715798" cy="37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：缓冲区分析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3A196-AC1D-499A-841C-1C781FC5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45" y="2277000"/>
            <a:ext cx="7823236" cy="38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2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3EDDF7-1FB6-4E2F-8AF9-CF8E59A3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06" y="1177698"/>
            <a:ext cx="8542187" cy="59530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离线部署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3FDBC-AFD3-46F6-A869-D3E4FB1F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845000"/>
            <a:ext cx="2076190" cy="1419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EEB45C-37F5-43A2-BC2B-E9F75669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1917000"/>
            <a:ext cx="5112000" cy="249834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C89E7A36-794E-417F-8FC5-7F1F4DBA962C}"/>
              </a:ext>
            </a:extLst>
          </p:cNvPr>
          <p:cNvSpPr/>
          <p:nvPr/>
        </p:nvSpPr>
        <p:spPr>
          <a:xfrm>
            <a:off x="2616190" y="2321931"/>
            <a:ext cx="443810" cy="36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BAD4E0-377F-425B-B7B4-F785F2BC1EDC}"/>
              </a:ext>
            </a:extLst>
          </p:cNvPr>
          <p:cNvSpPr/>
          <p:nvPr/>
        </p:nvSpPr>
        <p:spPr>
          <a:xfrm>
            <a:off x="878725" y="4931200"/>
            <a:ext cx="7386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对于3.x版本的 Arcgis API for js 3.x 的版本而言本地部署操作为：</a:t>
            </a:r>
          </a:p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将init.js和dojo.js 中的 [HOSTNAME_AND_PATH_TO_JSAPI] 全部替换成localhost:8080/arcgis_js_v3.x_api/arcgis_js_api/library/3.x/</a:t>
            </a:r>
          </a:p>
        </p:txBody>
      </p:sp>
    </p:spTree>
    <p:extLst>
      <p:ext uri="{BB962C8B-B14F-4D97-AF65-F5344CB8AC3E}">
        <p14:creationId xmlns:p14="http://schemas.microsoft.com/office/powerpoint/2010/main" val="187662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课程提纲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8A106-F1AC-4064-9C69-F763AB4A81CA}"/>
              </a:ext>
            </a:extLst>
          </p:cNvPr>
          <p:cNvSpPr/>
          <p:nvPr/>
        </p:nvSpPr>
        <p:spPr>
          <a:xfrm>
            <a:off x="277812" y="1341000"/>
            <a:ext cx="8542187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API for JS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程序示例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5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3EDDF7-1FB6-4E2F-8AF9-CF8E59A3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06" y="1177698"/>
            <a:ext cx="8542187" cy="59530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751E3A-EAE9-424D-B59C-7CDD20E9DE52}"/>
              </a:ext>
            </a:extLst>
          </p:cNvPr>
          <p:cNvSpPr/>
          <p:nvPr/>
        </p:nvSpPr>
        <p:spPr>
          <a:xfrm>
            <a:off x="468000" y="1629000"/>
            <a:ext cx="813600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超文本标记语言（英语：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Markup Language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，简称：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）是一种用于创建网页的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标准标记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语言。您可以使用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来建立自己的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运行在浏览器上，由浏览器来解析。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1F53A5F-2D9F-45D8-B118-CEA4631E0B92}"/>
              </a:ext>
            </a:extLst>
          </p:cNvPr>
          <p:cNvSpPr txBox="1">
            <a:spLocks/>
          </p:cNvSpPr>
          <p:nvPr/>
        </p:nvSpPr>
        <p:spPr bwMode="gray">
          <a:xfrm>
            <a:off x="300906" y="3141000"/>
            <a:ext cx="8542187" cy="59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>
            <a:lvl1pPr marL="290830" indent="-29083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27380" indent="-22225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913130" indent="-171450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w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200150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s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4pPr>
            <a:lvl5pPr marL="1487805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5pPr>
            <a:lvl6pPr marL="19450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6pPr>
            <a:lvl7pPr marL="24022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7pPr>
            <a:lvl8pPr marL="28594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8pPr>
            <a:lvl9pPr marL="33166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ker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0FAA-93D7-42DF-99E9-3B6C38801BC1}"/>
              </a:ext>
            </a:extLst>
          </p:cNvPr>
          <p:cNvSpPr/>
          <p:nvPr/>
        </p:nvSpPr>
        <p:spPr>
          <a:xfrm>
            <a:off x="468000" y="3592302"/>
            <a:ext cx="81360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是一种描述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的语言，描述应该如何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11374A39-4CB3-4B02-B35C-E59CDE4E7DB0}"/>
              </a:ext>
            </a:extLst>
          </p:cNvPr>
          <p:cNvSpPr txBox="1">
            <a:spLocks/>
          </p:cNvSpPr>
          <p:nvPr/>
        </p:nvSpPr>
        <p:spPr bwMode="gray">
          <a:xfrm>
            <a:off x="300906" y="4296295"/>
            <a:ext cx="8542187" cy="59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>
            <a:lvl1pPr marL="290830" indent="-29083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27380" indent="-222250" algn="l" rtl="0" eaLnBrk="0" fontAlgn="base" hangingPunct="0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913130" indent="-171450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w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200150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s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4pPr>
            <a:lvl5pPr marL="1487805" indent="-173355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sz="2000" b="1">
                <a:solidFill>
                  <a:srgbClr val="3E0087"/>
                </a:solidFill>
                <a:latin typeface="+mn-lt"/>
                <a:ea typeface="+mn-ea"/>
              </a:defRPr>
            </a:lvl5pPr>
            <a:lvl6pPr marL="19450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6pPr>
            <a:lvl7pPr marL="24022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7pPr>
            <a:lvl8pPr marL="28594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8pPr>
            <a:lvl9pPr marL="3316605" indent="-173355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"/>
              <a:defRPr b="1">
                <a:solidFill>
                  <a:srgbClr val="3E0087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50C80C-89E7-4AA5-BB5A-F68E51476775}"/>
              </a:ext>
            </a:extLst>
          </p:cNvPr>
          <p:cNvSpPr/>
          <p:nvPr/>
        </p:nvSpPr>
        <p:spPr>
          <a:xfrm>
            <a:off x="468000" y="4747597"/>
            <a:ext cx="813600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JavaScript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（简称“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JS”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）是一种具有函数优先的轻量级，解释型或即时编译型的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。虽然它是作为开发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页面的脚本语言而出名的，但是它也被用到了很多非浏览器环境中，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基于原型编程、多范式的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脚本语言，并且支持面向对象、命令式和声明式（如函数式编程）风格。</a:t>
            </a:r>
          </a:p>
        </p:txBody>
      </p:sp>
    </p:spTree>
    <p:extLst>
      <p:ext uri="{BB962C8B-B14F-4D97-AF65-F5344CB8AC3E}">
        <p14:creationId xmlns:p14="http://schemas.microsoft.com/office/powerpoint/2010/main" val="373610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4F63E-D89E-4B5A-BBDE-88434B28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：一个简单的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35C671-D51F-4568-AB27-ACD734449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1" b="16917"/>
          <a:stretch/>
        </p:blipFill>
        <p:spPr>
          <a:xfrm>
            <a:off x="4991564" y="2277000"/>
            <a:ext cx="3744000" cy="129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DD2C58-BDB5-4881-A046-DC07A12E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277000"/>
            <a:ext cx="460897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课程提纲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8A106-F1AC-4064-9C69-F763AB4A81CA}"/>
              </a:ext>
            </a:extLst>
          </p:cNvPr>
          <p:cNvSpPr/>
          <p:nvPr/>
        </p:nvSpPr>
        <p:spPr>
          <a:xfrm>
            <a:off x="277812" y="1341000"/>
            <a:ext cx="8542187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API for JS</a:t>
            </a:r>
          </a:p>
        </p:txBody>
      </p:sp>
    </p:spTree>
    <p:extLst>
      <p:ext uri="{BB962C8B-B14F-4D97-AF65-F5344CB8AC3E}">
        <p14:creationId xmlns:p14="http://schemas.microsoft.com/office/powerpoint/2010/main" val="66194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3EDDF7-1FB6-4E2F-8AF9-CF8E59A3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06" y="1177698"/>
            <a:ext cx="8542187" cy="59530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ADBA68-6730-4371-9E8A-C62B3C8F7F81}"/>
              </a:ext>
            </a:extLst>
          </p:cNvPr>
          <p:cNvSpPr/>
          <p:nvPr/>
        </p:nvSpPr>
        <p:spPr>
          <a:xfrm>
            <a:off x="972000" y="1701000"/>
            <a:ext cx="777600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二次开发技术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Dojo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740355-71E4-4A58-99F2-5B98B2C5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4818147"/>
            <a:ext cx="4575345" cy="1750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C4FF6D-8633-47CF-A065-43041C40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0" y="2824264"/>
            <a:ext cx="4575345" cy="17504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C83348-3E95-45E9-844D-651FB4966242}"/>
              </a:ext>
            </a:extLst>
          </p:cNvPr>
          <p:cNvSpPr txBox="1"/>
          <p:nvPr/>
        </p:nvSpPr>
        <p:spPr>
          <a:xfrm>
            <a:off x="6199282" y="351376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Version 3.x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A3F29E-C0EA-4F6D-B771-A4B6EA91EE91}"/>
              </a:ext>
            </a:extLst>
          </p:cNvPr>
          <p:cNvSpPr txBox="1"/>
          <p:nvPr/>
        </p:nvSpPr>
        <p:spPr>
          <a:xfrm>
            <a:off x="6199282" y="5508728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Version 4.x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0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BD98E4-964A-4CA2-8706-8E914DF1BD3A}"/>
              </a:ext>
            </a:extLst>
          </p:cNvPr>
          <p:cNvSpPr txBox="1"/>
          <p:nvPr/>
        </p:nvSpPr>
        <p:spPr>
          <a:xfrm>
            <a:off x="620400" y="5252671"/>
            <a:ext cx="7973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3263B"/>
                </a:solidFill>
                <a:effectLst/>
                <a:latin typeface="+mn-lt"/>
                <a:ea typeface="微软雅黑" panose="020B0503020204020204" pitchFamily="34" charset="-122"/>
              </a:rPr>
              <a:t>首页：</a:t>
            </a:r>
            <a:r>
              <a:rPr lang="en-US" altLang="zh-CN" b="0" i="0" u="none" strike="noStrike" dirty="0">
                <a:solidFill>
                  <a:srgbClr val="5C8EC6"/>
                </a:solidFill>
                <a:effectLst/>
                <a:latin typeface="+mn-lt"/>
                <a:ea typeface="微软雅黑" panose="020B0503020204020204" pitchFamily="34" charset="-122"/>
                <a:hlinkClick r:id="rId2"/>
              </a:rPr>
              <a:t>https://developers.arcgis.com/javascript/</a:t>
            </a:r>
            <a:endParaRPr lang="en-US" altLang="zh-CN" b="0" i="0" u="none" strike="noStrike" dirty="0">
              <a:solidFill>
                <a:srgbClr val="5C8EC6"/>
              </a:solidFill>
              <a:effectLst/>
              <a:latin typeface="+mn-lt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23263B"/>
                </a:solidFill>
                <a:effectLst/>
                <a:latin typeface="+mn-lt"/>
                <a:ea typeface="微软雅黑" panose="020B0503020204020204" pitchFamily="34" charset="-122"/>
              </a:rPr>
              <a:t>入门导航：</a:t>
            </a:r>
            <a:r>
              <a:rPr lang="en-US" altLang="zh-CN" b="0" i="0" u="none" strike="noStrike" dirty="0">
                <a:solidFill>
                  <a:srgbClr val="5C8EC6"/>
                </a:solidFill>
                <a:effectLst/>
                <a:latin typeface="+mn-lt"/>
                <a:ea typeface="微软雅黑" panose="020B0503020204020204" pitchFamily="34" charset="-122"/>
                <a:hlinkClick r:id="rId3"/>
              </a:rPr>
              <a:t>https://developers.arcgis.com/javascript/latest/</a:t>
            </a:r>
            <a:endParaRPr lang="en-US" altLang="zh-CN" b="0" i="0" dirty="0">
              <a:solidFill>
                <a:srgbClr val="23263B"/>
              </a:solidFill>
              <a:effectLst/>
              <a:latin typeface="+mn-lt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23263B"/>
                </a:solidFill>
                <a:effectLst/>
                <a:latin typeface="+mn-lt"/>
                <a:ea typeface="微软雅黑" panose="020B0503020204020204" pitchFamily="34" charset="-122"/>
              </a:rPr>
              <a:t>在线帮助：</a:t>
            </a:r>
            <a:r>
              <a:rPr lang="en-US" altLang="zh-CN" b="0" i="0" u="none" strike="noStrike" dirty="0">
                <a:solidFill>
                  <a:srgbClr val="5C8EC6"/>
                </a:solidFill>
                <a:effectLst/>
                <a:latin typeface="+mn-lt"/>
                <a:ea typeface="微软雅黑" panose="020B0503020204020204" pitchFamily="34" charset="-122"/>
                <a:hlinkClick r:id="rId4"/>
              </a:rPr>
              <a:t>https://developers.arcgis.com/javascript/latest/api-reference/</a:t>
            </a:r>
            <a:endParaRPr lang="en-US" altLang="zh-CN" b="0" i="0" dirty="0">
              <a:solidFill>
                <a:srgbClr val="23263B"/>
              </a:solidFill>
              <a:effectLst/>
              <a:latin typeface="+mn-lt"/>
              <a:ea typeface="微软雅黑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23263B"/>
                </a:solidFill>
                <a:effectLst/>
                <a:latin typeface="+mn-lt"/>
                <a:ea typeface="微软雅黑" panose="020B0503020204020204" pitchFamily="34" charset="-122"/>
              </a:rPr>
              <a:t>示例代码：</a:t>
            </a:r>
            <a:r>
              <a:rPr lang="en-US" altLang="zh-CN" b="0" i="0" u="none" strike="noStrike" dirty="0">
                <a:solidFill>
                  <a:srgbClr val="5C8EC6"/>
                </a:solidFill>
                <a:effectLst/>
                <a:latin typeface="+mn-lt"/>
                <a:ea typeface="微软雅黑" panose="020B0503020204020204" pitchFamily="34" charset="-122"/>
                <a:hlinkClick r:id="rId5"/>
              </a:rPr>
              <a:t>https://developers.arcgis.com/javascript/latest/sample-code/</a:t>
            </a:r>
            <a:endParaRPr lang="en-US" altLang="zh-CN" b="0" i="0" dirty="0">
              <a:solidFill>
                <a:srgbClr val="23263B"/>
              </a:solidFill>
              <a:effectLst/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13C541-9464-448D-ADA1-268A63AAA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4" y="1148671"/>
            <a:ext cx="8042991" cy="39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：显示地图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E6A1F3-6CDD-40A9-BD70-6D83F0A8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09" y="2277000"/>
            <a:ext cx="7570891" cy="37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9B110-7AEF-4D4B-A902-FA50EF71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ArcGIS API for JS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898D311-8435-409B-BE37-D8683790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557538"/>
            <a:ext cx="8542187" cy="719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：显示地图逻辑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35B2B4-8348-4C2E-BDFE-5841117033BC}"/>
              </a:ext>
            </a:extLst>
          </p:cNvPr>
          <p:cNvSpPr/>
          <p:nvPr/>
        </p:nvSpPr>
        <p:spPr>
          <a:xfrm>
            <a:off x="5364000" y="5085000"/>
            <a:ext cx="20880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6E8089-54DC-4E77-B0F1-264434ED9576}"/>
              </a:ext>
            </a:extLst>
          </p:cNvPr>
          <p:cNvSpPr/>
          <p:nvPr/>
        </p:nvSpPr>
        <p:spPr>
          <a:xfrm>
            <a:off x="5364000" y="4653000"/>
            <a:ext cx="208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zh-CN" altLang="en-US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8C969-1A3C-4ACF-9278-3B5CF10175C6}"/>
              </a:ext>
            </a:extLst>
          </p:cNvPr>
          <p:cNvSpPr/>
          <p:nvPr/>
        </p:nvSpPr>
        <p:spPr>
          <a:xfrm>
            <a:off x="5341827" y="2469156"/>
            <a:ext cx="20880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 Class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6BE926-BCF4-4961-B3DD-B142EC974720}"/>
              </a:ext>
            </a:extLst>
          </p:cNvPr>
          <p:cNvSpPr/>
          <p:nvPr/>
        </p:nvSpPr>
        <p:spPr>
          <a:xfrm>
            <a:off x="5341827" y="2037156"/>
            <a:ext cx="208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553A4E-7D40-4C08-9EB3-6780EEE1378D}"/>
              </a:ext>
            </a:extLst>
          </p:cNvPr>
          <p:cNvGrpSpPr/>
          <p:nvPr/>
        </p:nvGrpSpPr>
        <p:grpSpPr>
          <a:xfrm>
            <a:off x="1548000" y="3477156"/>
            <a:ext cx="2088000" cy="1440000"/>
            <a:chOff x="1548000" y="3477156"/>
            <a:chExt cx="2088000" cy="1440000"/>
          </a:xfrm>
          <a:solidFill>
            <a:srgbClr val="92D050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7AF9C90-2332-486A-8352-FF25417AF262}"/>
                </a:ext>
              </a:extLst>
            </p:cNvPr>
            <p:cNvSpPr/>
            <p:nvPr/>
          </p:nvSpPr>
          <p:spPr>
            <a:xfrm>
              <a:off x="1548000" y="3909156"/>
              <a:ext cx="2088000" cy="1008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MapView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</a:p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SceneView</a:t>
              </a:r>
              <a:r>
                <a: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</a:t>
              </a:r>
              <a:endPara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96E38A-FCC0-48FD-AD16-75D347073BFA}"/>
                </a:ext>
              </a:extLst>
            </p:cNvPr>
            <p:cNvSpPr/>
            <p:nvPr/>
          </p:nvSpPr>
          <p:spPr>
            <a:xfrm>
              <a:off x="1548000" y="3477156"/>
              <a:ext cx="208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endPara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E3B8CE31-9607-4C62-B48C-BCCFA448B88A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3636000" y="2973156"/>
            <a:ext cx="1705827" cy="1440000"/>
          </a:xfrm>
          <a:prstGeom prst="bentConnector3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A87E0AE-D58A-4D04-A304-544ADBB0F226}"/>
              </a:ext>
            </a:extLst>
          </p:cNvPr>
          <p:cNvCxnSpPr>
            <a:stCxn id="3" idx="1"/>
            <a:endCxn id="11" idx="2"/>
          </p:cNvCxnSpPr>
          <p:nvPr/>
        </p:nvCxnSpPr>
        <p:spPr>
          <a:xfrm rot="10800000">
            <a:off x="2592000" y="4917156"/>
            <a:ext cx="2772000" cy="671844"/>
          </a:xfrm>
          <a:prstGeom prst="bent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28691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_template_0999ipao">
  <a:themeElements>
    <a:clrScheme name="">
      <a:dk1>
        <a:srgbClr val="3E0087"/>
      </a:dk1>
      <a:lt1>
        <a:srgbClr val="FFFFFF"/>
      </a:lt1>
      <a:dk2>
        <a:srgbClr val="7D00FF"/>
      </a:dk2>
      <a:lt2>
        <a:srgbClr val="919191"/>
      </a:lt2>
      <a:accent1>
        <a:srgbClr val="FAFD00"/>
      </a:accent1>
      <a:accent2>
        <a:srgbClr val="00A800"/>
      </a:accent2>
      <a:accent3>
        <a:srgbClr val="FFFFFF"/>
      </a:accent3>
      <a:accent4>
        <a:srgbClr val="340072"/>
      </a:accent4>
      <a:accent5>
        <a:srgbClr val="FCFEAA"/>
      </a:accent5>
      <a:accent6>
        <a:srgbClr val="009800"/>
      </a:accent6>
      <a:hlink>
        <a:srgbClr val="FC0128"/>
      </a:hlink>
      <a:folHlink>
        <a:srgbClr val="3365FB"/>
      </a:folHlink>
    </a:clrScheme>
    <a:fontScheme name="lecture_template_0999ipa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cture_template_0999ipa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_template_0999ipa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_template_0999ipa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471</Words>
  <Application>Microsoft Office PowerPoint</Application>
  <PresentationFormat>全屏显示(4:3)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Tahoma</vt:lpstr>
      <vt:lpstr>Times New Roman</vt:lpstr>
      <vt:lpstr>Wingdings</vt:lpstr>
      <vt:lpstr>lecture_template_0999ipao</vt:lpstr>
      <vt:lpstr>自定义设计方案</vt:lpstr>
      <vt:lpstr>PowerPoint 演示文稿</vt:lpstr>
      <vt:lpstr>课程提纲</vt:lpstr>
      <vt:lpstr>2.1 html、CSS、JavaScript？</vt:lpstr>
      <vt:lpstr>2.1 html、CSS、JavaScript？</vt:lpstr>
      <vt:lpstr>课程提纲</vt:lpstr>
      <vt:lpstr>2.2 ArcGIS API for JS</vt:lpstr>
      <vt:lpstr>2.2 ArcGIS API for JS</vt:lpstr>
      <vt:lpstr>2.2 ArcGIS API for JS</vt:lpstr>
      <vt:lpstr>2.2 ArcGIS API for JS</vt:lpstr>
      <vt:lpstr>2.2 ArcGIS API for JS</vt:lpstr>
      <vt:lpstr>2.2 ArcGIS API for JS</vt:lpstr>
      <vt:lpstr>2.2 ArcGIS API for JS</vt:lpstr>
      <vt:lpstr>2.2 ArcGIS API for JS</vt:lpstr>
      <vt:lpstr>2.2 ArcGIS API for JS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hlz</dc:creator>
  <cp:lastModifiedBy>Jianfeng Zhu</cp:lastModifiedBy>
  <cp:revision>339</cp:revision>
  <dcterms:created xsi:type="dcterms:W3CDTF">2019-08-25T12:07:06Z</dcterms:created>
  <dcterms:modified xsi:type="dcterms:W3CDTF">2022-04-07T08:31:24Z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